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0" r:id="rId2"/>
    <p:sldId id="301" r:id="rId3"/>
    <p:sldId id="256" r:id="rId4"/>
    <p:sldId id="259" r:id="rId5"/>
    <p:sldId id="294" r:id="rId6"/>
    <p:sldId id="272" r:id="rId7"/>
    <p:sldId id="282" r:id="rId8"/>
    <p:sldId id="275" r:id="rId9"/>
    <p:sldId id="280" r:id="rId10"/>
    <p:sldId id="295" r:id="rId11"/>
    <p:sldId id="291" r:id="rId12"/>
    <p:sldId id="293" r:id="rId13"/>
    <p:sldId id="297" r:id="rId14"/>
    <p:sldId id="287" r:id="rId15"/>
    <p:sldId id="292" r:id="rId16"/>
    <p:sldId id="296" r:id="rId17"/>
    <p:sldId id="299" r:id="rId18"/>
    <p:sldId id="285" r:id="rId19"/>
    <p:sldId id="284" r:id="rId20"/>
    <p:sldId id="261" r:id="rId21"/>
    <p:sldId id="271" r:id="rId22"/>
    <p:sldId id="267" r:id="rId23"/>
    <p:sldId id="258" r:id="rId24"/>
    <p:sldId id="298" r:id="rId25"/>
    <p:sldId id="277" r:id="rId26"/>
    <p:sldId id="288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727"/>
    <a:srgbClr val="D6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661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FEF0F-3BB5-3745-B789-4FD0F16C2EA6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763AB-1B83-934B-B747-915D1DC61E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7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763AB-1B83-934B-B747-915D1DC61E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763AB-1B83-934B-B747-915D1DC61E5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4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763AB-1B83-934B-B747-915D1DC61E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11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763AB-1B83-934B-B747-915D1DC61E5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UCC/CUBS%20Brand/_CUBS%20Launch/PPT%20Template/Backgrounds/CUBS_PPT_Slide_Background_3.png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UCC/CUBS%20Brand/_CUBS%20Launch/PPT%20Template/Backgrounds/CUBS_PPT_Slide_Background_4.png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UCC/CUBS%20Brand/_CUBS%20Launch/PPT%20Template/Backgrounds/CUBS_PPT_Slide_Background_5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esignworks%20A/CURRENT/UCC/CUBS%20Brand/_CUBS%20Launch/PPT%20Template/Backgrounds/CUBS_PPT_Slide_Background_2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UBS_PPT_Slide_Background_3.png" descr="/Volumes/Designworks A/CURRENT/UCC/CUBS Brand/_CUBS Launch/PPT Template/Backgrounds/CUBS_PPT_Slide_Background_3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1154" y="1219819"/>
            <a:ext cx="6107056" cy="10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1154" y="2552700"/>
            <a:ext cx="6120000" cy="144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ontserrat Light"/>
                <a:cs typeface="Montserrat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0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ECB-9A7A-F249-9180-47615AB6CCA6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90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109A-8700-A64F-BDDE-9AC01A9065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CUBS_PPT_Slide_Background_4.png" descr="/Volumes/Designworks A/CURRENT/UCC/CUBS Brand/_CUBS Launch/PPT Template/Backgrounds/CUBS_PPT_Slide_Background_4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ECB-9A7A-F249-9180-47615AB6CCA6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90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109A-8700-A64F-BDDE-9AC01A9065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CUBS_PPT_Slide_Background_5.png" descr="/Volumes/Designworks A/CURRENT/UCC/CUBS Brand/_CUBS Launch/PPT Template/Backgrounds/CUBS_PPT_Slide_Background_5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42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ECB-9A7A-F249-9180-47615AB6CCA6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0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109A-8700-A64F-BDDE-9AC01A9065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64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ECB-9A7A-F249-9180-47615AB6CCA6}" type="datetimeFigureOut">
              <a:rPr lang="en-US" smtClean="0"/>
              <a:pPr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0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109A-8700-A64F-BDDE-9AC01A9065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7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cubsucc.com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83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 smtClean="0"/>
              <a:t>cubsucc.com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501179" y="6121831"/>
            <a:ext cx="1503335" cy="689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38" y="6027235"/>
            <a:ext cx="1379524" cy="6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2130425"/>
            <a:ext cx="7200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3429000"/>
            <a:ext cx="7200000" cy="144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/>
              <a:t>cubsucc.com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9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68332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/>
              <a:t>cubsucc.com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68332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8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800" y="2369847"/>
            <a:ext cx="3729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69847"/>
            <a:ext cx="40386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/>
              <a:t>cubsucc.com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8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1714838"/>
            <a:ext cx="37305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148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766800" y="942376"/>
            <a:ext cx="792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272727"/>
                </a:solidFill>
                <a:latin typeface="Montserrat"/>
                <a:ea typeface="+mj-ea"/>
                <a:cs typeface="Montserrat"/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66800" y="2549572"/>
            <a:ext cx="37290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49572"/>
            <a:ext cx="4038600" cy="36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4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/>
              <a:t>cubsucc.com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0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/>
              <a:t>cubsucc.com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9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/>
              <a:t>cubsucc.com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rgbClr val="D60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6001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001A"/>
              </a:solidFill>
            </a:endParaRPr>
          </a:p>
        </p:txBody>
      </p:sp>
      <p:pic>
        <p:nvPicPr>
          <p:cNvPr id="5" name="CUBS_PPT_Slide_Background_2.png" descr="/Volumes/Designworks A/CURRENT/UCC/CUBS Brand/_CUBS Launch/PPT Template/Backgrounds/CUBS_PPT_Slide_Background_2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r>
              <a:rPr lang="en-US"/>
              <a:t>cubsucc.com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66800" y="155767"/>
            <a:ext cx="1620000" cy="6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rgbClr val="D60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6001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001A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r>
              <a:rPr lang="en-US"/>
              <a:t>cubsucc.com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6800" y="155767"/>
            <a:ext cx="1620000" cy="6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0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file://localhost/Volumes/Designworks%20A/CURRENT/UCC/CUBS%20Brand/_CUBS%20Launch/PPT%20Template/Backgrounds/CUBS_PPT_Slide_Background_1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UBS_PPT_Slide_Background_1.png" descr="/Volumes/Designworks A/CURRENT/UCC/CUBS Brand/_CUBS Launch/PPT Template/Backgrounds/CUBS_PPT_Slide_Background_1.png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800" y="942376"/>
            <a:ext cx="792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2369846"/>
            <a:ext cx="7920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800" y="6356350"/>
            <a:ext cx="14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D6001A"/>
                </a:solidFill>
                <a:latin typeface="Montserrat"/>
                <a:cs typeface="Montserrat"/>
              </a:defRPr>
            </a:lvl1pPr>
          </a:lstStyle>
          <a:p>
            <a:r>
              <a:rPr lang="en-US" dirty="0" err="1"/>
              <a:t>cubsucc.com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6600" y="635635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/>
                <a:cs typeface="Montserrat"/>
              </a:defRPr>
            </a:lvl1pPr>
          </a:lstStyle>
          <a:p>
            <a:fld id="{DBCC109A-8700-A64F-BDDE-9AC01A9065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1901" y="6356350"/>
            <a:ext cx="754899" cy="3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66800" y="155767"/>
            <a:ext cx="1620000" cy="6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0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5" r:id="rId9"/>
    <p:sldLayoutId id="2147483661" r:id="rId10"/>
    <p:sldLayoutId id="2147483662" r:id="rId11"/>
    <p:sldLayoutId id="2147483656" r:id="rId12"/>
    <p:sldLayoutId id="2147483657" r:id="rId13"/>
    <p:sldLayoutId id="2147483666" r:id="rId14"/>
    <p:sldLayoutId id="2147483667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rgbClr val="272727"/>
          </a:solidFill>
          <a:latin typeface="Montserrat"/>
          <a:ea typeface="+mj-ea"/>
          <a:cs typeface="Montserra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272727"/>
          </a:solidFill>
          <a:latin typeface="Montserrat"/>
          <a:ea typeface="+mn-ea"/>
          <a:cs typeface="Montserra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/>
          <a:stretch/>
        </p:blipFill>
        <p:spPr>
          <a:xfrm>
            <a:off x="-576775" y="0"/>
            <a:ext cx="972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618285"/>
            <a:ext cx="7920000" cy="1080000"/>
          </a:xfrm>
        </p:spPr>
        <p:txBody>
          <a:bodyPr/>
          <a:lstStyle/>
          <a:p>
            <a:r>
              <a:rPr lang="en-GB" b="1" dirty="0"/>
              <a:t>POLICY -  Cluster Initiatives &amp; Bridge Building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2378" y="2099507"/>
            <a:ext cx="4086384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C00000"/>
                </a:solidFill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IDENTIFY GAPS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C00000"/>
                </a:solidFill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TARGET INTERVENTIONS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Cluster businesses: firm to firm local;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Firm-to-Research, firms, research laboratories &amp; HEIs; </a:t>
            </a:r>
            <a:endParaRPr lang="en-GB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spc="-5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Firm-to-Education, i.e. education providers;</a:t>
            </a:r>
            <a:endParaRPr lang="en-GB" spc="-50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Firm-to-Capital, investors - banks, venture capitalists &amp; business angels;</a:t>
            </a:r>
            <a:endParaRPr lang="en-GB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Firm-to-Public actors, exchange between firms and government incl.  gov. agencies; </a:t>
            </a:r>
            <a:endParaRPr lang="en-GB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Firm-to-Cluster, exchange with </a:t>
            </a:r>
            <a:r>
              <a:rPr lang="en-IE" sz="1600" i="1" u="sng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clusters; </a:t>
            </a:r>
            <a:endParaRPr lang="en-GB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b="1" i="1" dirty="0">
                <a:solidFill>
                  <a:srgbClr val="C00000"/>
                </a:solidFill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IE" b="1" dirty="0">
                <a:solidFill>
                  <a:srgbClr val="C00000"/>
                </a:solidFill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Firm-to-Global markets &amp; value chains. </a:t>
            </a:r>
            <a:endParaRPr lang="en-GB" b="1" dirty="0">
              <a:solidFill>
                <a:srgbClr val="C00000"/>
              </a:solidFill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221929"/>
            <a:ext cx="3729967" cy="371514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isometricRightUp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8E7E06-7219-4484-9631-F38980FCAE31}"/>
              </a:ext>
            </a:extLst>
          </p:cNvPr>
          <p:cNvSpPr txBox="1"/>
          <p:nvPr/>
        </p:nvSpPr>
        <p:spPr>
          <a:xfrm>
            <a:off x="377807" y="2576199"/>
            <a:ext cx="4637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Once market test passed????</a:t>
            </a:r>
          </a:p>
        </p:txBody>
      </p:sp>
    </p:spTree>
    <p:extLst>
      <p:ext uri="{BB962C8B-B14F-4D97-AF65-F5344CB8AC3E}">
        <p14:creationId xmlns:p14="http://schemas.microsoft.com/office/powerpoint/2010/main" val="3514419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A0B6A-1480-49CF-9509-B123945C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41" y="568832"/>
            <a:ext cx="7920000" cy="1080000"/>
          </a:xfrm>
        </p:spPr>
        <p:txBody>
          <a:bodyPr/>
          <a:lstStyle/>
          <a:p>
            <a:r>
              <a:rPr lang="en-IE" b="1" dirty="0"/>
              <a:t>CI: Wide Potential of Objectives, Scope, Tools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AF854A-5799-43E2-A6EB-1C0C6BD91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11" y="1539939"/>
            <a:ext cx="7920000" cy="4762303"/>
          </a:xfrm>
        </p:spPr>
        <p:txBody>
          <a:bodyPr>
            <a:normAutofit/>
          </a:bodyPr>
          <a:lstStyle/>
          <a:p>
            <a:pPr lvl="0"/>
            <a:r>
              <a:rPr lang="en-IE" sz="2800" i="1" dirty="0"/>
              <a:t>HR upgrading </a:t>
            </a:r>
          </a:p>
          <a:p>
            <a:pPr lvl="0"/>
            <a:r>
              <a:rPr lang="en-IE" sz="2800" i="1" dirty="0"/>
              <a:t>Cluster expansion</a:t>
            </a:r>
            <a:endParaRPr lang="en-IE" sz="2800" dirty="0"/>
          </a:p>
          <a:p>
            <a:pPr lvl="0"/>
            <a:r>
              <a:rPr lang="en-IE" sz="2800" i="1" dirty="0"/>
              <a:t>Internationalization</a:t>
            </a:r>
          </a:p>
          <a:p>
            <a:pPr lvl="0"/>
            <a:r>
              <a:rPr lang="en-IE" sz="2800" i="1" dirty="0"/>
              <a:t>Commercial cooperation</a:t>
            </a:r>
            <a:endParaRPr lang="en-IE" sz="2800" dirty="0"/>
          </a:p>
          <a:p>
            <a:pPr lvl="0"/>
            <a:r>
              <a:rPr lang="en-IE" sz="2800" i="1" dirty="0"/>
              <a:t>Innovation </a:t>
            </a:r>
          </a:p>
          <a:p>
            <a:pPr lvl="0"/>
            <a:r>
              <a:rPr lang="en-IE" sz="2800" i="1" dirty="0"/>
              <a:t>Business environment</a:t>
            </a:r>
          </a:p>
          <a:p>
            <a:pPr lvl="0"/>
            <a:endParaRPr lang="en-IE" sz="2000" b="1" dirty="0"/>
          </a:p>
          <a:p>
            <a:pPr marL="0" indent="0">
              <a:buNone/>
            </a:pPr>
            <a:r>
              <a:rPr lang="en-IE" sz="2800" b="1" i="1" dirty="0"/>
              <a:t>collective</a:t>
            </a:r>
            <a:r>
              <a:rPr lang="en-IE" sz="2800" b="1" dirty="0"/>
              <a:t> knowledge management &amp; exploitation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0CB3AE-49AC-4341-B4A9-5EE815B30125}"/>
              </a:ext>
            </a:extLst>
          </p:cNvPr>
          <p:cNvSpPr txBox="1"/>
          <p:nvPr/>
        </p:nvSpPr>
        <p:spPr>
          <a:xfrm>
            <a:off x="1007450" y="6187257"/>
            <a:ext cx="644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 Surveys of European Cluster Managers (2008, 2012, 2015)</a:t>
            </a: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2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E5AA05-FC99-4FFE-A6D0-227ADC8F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402376"/>
            <a:ext cx="7920000" cy="1080000"/>
          </a:xfrm>
        </p:spPr>
        <p:txBody>
          <a:bodyPr>
            <a:normAutofit/>
          </a:bodyPr>
          <a:lstStyle/>
          <a:p>
            <a:r>
              <a:rPr lang="en-IE" sz="3200" b="1" dirty="0"/>
              <a:t>Cluster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AAD3BC-24F2-4392-B0F2-9024C61B5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1303157"/>
            <a:ext cx="7920000" cy="46666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400" dirty="0"/>
          </a:p>
          <a:p>
            <a:r>
              <a:rPr lang="en-IE" sz="2400" dirty="0"/>
              <a:t>Set of policy interventions aiming at strengthening existing clusters or facilitating the emergence of new ones (European Commission, 2008: 28)</a:t>
            </a:r>
          </a:p>
          <a:p>
            <a:endParaRPr lang="en-IE" sz="2400" dirty="0"/>
          </a:p>
          <a:p>
            <a:r>
              <a:rPr lang="en-IE" sz="2400" dirty="0"/>
              <a:t>Delivered through Cluster Initiatives, Cluster Organizations, Cluster Managers</a:t>
            </a:r>
          </a:p>
          <a:p>
            <a:pPr marL="0" indent="0">
              <a:buNone/>
            </a:pPr>
            <a:endParaRPr lang="en-IE" sz="2400" dirty="0"/>
          </a:p>
          <a:p>
            <a:endParaRPr lang="en-IE" sz="2400" dirty="0"/>
          </a:p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20856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99F20-D851-44B5-99E3-99EE4E4EA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638355"/>
            <a:ext cx="7920000" cy="822385"/>
          </a:xfrm>
        </p:spPr>
        <p:txBody>
          <a:bodyPr>
            <a:normAutofit/>
          </a:bodyPr>
          <a:lstStyle/>
          <a:p>
            <a:r>
              <a:rPr lang="en-IE" sz="3200" b="1" dirty="0"/>
              <a:t>Cluster Policy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23EDF6-7F32-4D64-8054-7B573729B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32" y="1547003"/>
            <a:ext cx="7920000" cy="4761781"/>
          </a:xfrm>
        </p:spPr>
        <p:txBody>
          <a:bodyPr>
            <a:normAutofit fontScale="85000" lnSpcReduction="10000"/>
          </a:bodyPr>
          <a:lstStyle/>
          <a:p>
            <a:r>
              <a:rPr lang="en-IE" sz="2800" dirty="0"/>
              <a:t>Most important regional strategy for EU 7</a:t>
            </a:r>
            <a:r>
              <a:rPr lang="en-IE" sz="2800" baseline="30000" dirty="0"/>
              <a:t>th</a:t>
            </a:r>
            <a:r>
              <a:rPr lang="en-IE" sz="2800" dirty="0"/>
              <a:t> Framework Programme (€8bn+ </a:t>
            </a:r>
            <a:r>
              <a:rPr lang="en-IE" sz="2800" dirty="0" err="1"/>
              <a:t>R&amp;Inn</a:t>
            </a:r>
            <a:r>
              <a:rPr lang="en-IE" sz="2800" dirty="0"/>
              <a:t>. 2007-13)</a:t>
            </a:r>
          </a:p>
          <a:p>
            <a:pPr lvl="1"/>
            <a:r>
              <a:rPr lang="en-IE" sz="2800" dirty="0"/>
              <a:t>Germany: Regional gov. cluster policy mid 2000s</a:t>
            </a:r>
          </a:p>
          <a:p>
            <a:pPr lvl="1"/>
            <a:r>
              <a:rPr lang="en-IE" sz="2800" dirty="0"/>
              <a:t>Austria: </a:t>
            </a:r>
            <a:r>
              <a:rPr lang="en-IE" sz="2800" dirty="0" err="1"/>
              <a:t>Clusterland</a:t>
            </a:r>
            <a:r>
              <a:rPr lang="en-IE" sz="2800" dirty="0"/>
              <a:t> 1997 – 7 clusters state driven;</a:t>
            </a:r>
          </a:p>
          <a:p>
            <a:pPr lvl="1"/>
            <a:r>
              <a:rPr lang="en-IE" sz="2800" dirty="0"/>
              <a:t>France: competitiveness poles, mix of spatial, regional development &amp; tech. policy (+Holland)</a:t>
            </a:r>
          </a:p>
          <a:p>
            <a:pPr lvl="1"/>
            <a:r>
              <a:rPr lang="en-IE" sz="2800" dirty="0"/>
              <a:t>Finland: tech &amp; innovation policy – region level.</a:t>
            </a:r>
          </a:p>
          <a:p>
            <a:pPr lvl="1"/>
            <a:r>
              <a:rPr lang="en-IE" sz="2800" b="1" i="1" dirty="0">
                <a:solidFill>
                  <a:srgbClr val="00B050"/>
                </a:solidFill>
              </a:rPr>
              <a:t>Ireland</a:t>
            </a:r>
            <a:r>
              <a:rPr lang="en-IE" sz="2800" dirty="0"/>
              <a:t> …. </a:t>
            </a:r>
            <a:r>
              <a:rPr lang="en-IE" sz="2800" dirty="0">
                <a:solidFill>
                  <a:srgbClr val="00B050"/>
                </a:solidFill>
              </a:rPr>
              <a:t>Enterprise 2025 (nascent; sector/cluster)</a:t>
            </a:r>
            <a:r>
              <a:rPr lang="en-IE" sz="2800" dirty="0"/>
              <a:t>; </a:t>
            </a:r>
            <a:r>
              <a:rPr lang="en-IE" sz="2800" dirty="0">
                <a:solidFill>
                  <a:schemeClr val="tx1"/>
                </a:solidFill>
              </a:rPr>
              <a:t>Innovation 2020 (clusters of research centres; HEIs)</a:t>
            </a:r>
            <a:r>
              <a:rPr lang="en-IE" sz="2800" dirty="0"/>
              <a:t>;</a:t>
            </a:r>
          </a:p>
          <a:p>
            <a:pPr lvl="2"/>
            <a:r>
              <a:rPr lang="en-IE" sz="2800" dirty="0"/>
              <a:t>DJEI Briefing doc – clusters related to </a:t>
            </a:r>
            <a:r>
              <a:rPr lang="en-IE" sz="2800" i="1" dirty="0"/>
              <a:t>sectors</a:t>
            </a:r>
          </a:p>
        </p:txBody>
      </p:sp>
    </p:spTree>
    <p:extLst>
      <p:ext uri="{BB962C8B-B14F-4D97-AF65-F5344CB8AC3E}">
        <p14:creationId xmlns:p14="http://schemas.microsoft.com/office/powerpoint/2010/main" val="2959621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DA494-B4AB-47EC-A1D2-5FDABB5F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93" y="792700"/>
            <a:ext cx="7920000" cy="1080000"/>
          </a:xfrm>
        </p:spPr>
        <p:txBody>
          <a:bodyPr/>
          <a:lstStyle/>
          <a:p>
            <a:r>
              <a:rPr lang="en-IE" b="1" dirty="0"/>
              <a:t>Phases in Developing Cluster Policy (Initiatives)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A34A079-D900-4BC6-86A7-1409CFD6A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677" y="1872700"/>
            <a:ext cx="8593702" cy="3745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BCD072-0C14-4794-95CB-3B722B343BD4}"/>
              </a:ext>
            </a:extLst>
          </p:cNvPr>
          <p:cNvSpPr txBox="1"/>
          <p:nvPr/>
        </p:nvSpPr>
        <p:spPr>
          <a:xfrm>
            <a:off x="612693" y="5686230"/>
            <a:ext cx="589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World Bank Approach (2009)</a:t>
            </a: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97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C835E-C1FD-44D1-847D-EED43EAD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96" y="734309"/>
            <a:ext cx="8514086" cy="1080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European Cluster Programmes: Findings &amp; Trends 2015</a:t>
            </a:r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1D53CB-6ACE-454D-AAB9-954D45D6D53F}"/>
              </a:ext>
            </a:extLst>
          </p:cNvPr>
          <p:cNvSpPr txBox="1"/>
          <p:nvPr/>
        </p:nvSpPr>
        <p:spPr>
          <a:xfrm>
            <a:off x="875178" y="5742581"/>
            <a:ext cx="644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Meier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Koecker</a:t>
            </a:r>
            <a:r>
              <a:rPr lang="en-GB" dirty="0"/>
              <a:t>, G. and Mueller, L. (2015) </a:t>
            </a:r>
            <a:r>
              <a:rPr lang="en-GB" i="1" dirty="0"/>
              <a:t>Cluster Programmes in Europe, </a:t>
            </a:r>
            <a:r>
              <a:rPr lang="en-GB" dirty="0"/>
              <a:t>European Cluster Observatory Report. </a:t>
            </a: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DCE1E5-5D15-490F-8AB5-3A28A62A1D10}"/>
              </a:ext>
            </a:extLst>
          </p:cNvPr>
          <p:cNvSpPr txBox="1"/>
          <p:nvPr/>
        </p:nvSpPr>
        <p:spPr>
          <a:xfrm>
            <a:off x="722997" y="1653396"/>
            <a:ext cx="76733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kern="1200" dirty="0">
                <a:solidFill>
                  <a:schemeClr val="tx1"/>
                </a:solidFill>
                <a:latin typeface="Montserrat" panose="02000505000000020004"/>
              </a:rPr>
              <a:t>Fewer countries with dedicated cluster </a:t>
            </a:r>
            <a:r>
              <a:rPr lang="en-US" sz="2200" kern="1200" dirty="0" err="1">
                <a:solidFill>
                  <a:schemeClr val="tx1"/>
                </a:solidFill>
                <a:latin typeface="Montserrat" panose="02000505000000020004"/>
              </a:rPr>
              <a:t>programmes</a:t>
            </a:r>
            <a:r>
              <a:rPr lang="en-US" sz="2200" kern="1200" dirty="0">
                <a:solidFill>
                  <a:schemeClr val="tx1"/>
                </a:solidFill>
                <a:latin typeface="Montserrat" panose="02000505000000020004"/>
              </a:rPr>
              <a:t> relative to 2008. Scope towards regional development &amp; innovation.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Montserrat" panose="02000505000000020004"/>
              </a:rPr>
              <a:t>Cluster </a:t>
            </a:r>
            <a:r>
              <a:rPr lang="en-US" sz="2200" dirty="0" err="1">
                <a:latin typeface="Montserrat" panose="02000505000000020004"/>
              </a:rPr>
              <a:t>programmes</a:t>
            </a:r>
            <a:r>
              <a:rPr lang="en-US" sz="2200" dirty="0">
                <a:latin typeface="Montserrat" panose="02000505000000020004"/>
              </a:rPr>
              <a:t> more selective – targeting mature, world-class and emerging industries.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kern="1200" dirty="0">
                <a:solidFill>
                  <a:schemeClr val="tx1"/>
                </a:solidFill>
                <a:latin typeface="Montserrat" panose="02000505000000020004"/>
              </a:rPr>
              <a:t>Cluster management excellence focus across all </a:t>
            </a:r>
            <a:r>
              <a:rPr lang="en-US" sz="2200" kern="1200" dirty="0" err="1">
                <a:solidFill>
                  <a:schemeClr val="tx1"/>
                </a:solidFill>
                <a:latin typeface="Montserrat" panose="02000505000000020004"/>
              </a:rPr>
              <a:t>programmes</a:t>
            </a:r>
            <a:r>
              <a:rPr lang="en-US" sz="2200" kern="1200" dirty="0">
                <a:solidFill>
                  <a:schemeClr val="tx1"/>
                </a:solidFill>
                <a:latin typeface="Montserrat" panose="02000505000000020004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kern="1200" dirty="0">
                <a:solidFill>
                  <a:schemeClr val="tx1"/>
                </a:solidFill>
                <a:latin typeface="Montserrat" panose="02000505000000020004"/>
              </a:rPr>
              <a:t>Supports for </a:t>
            </a:r>
            <a:r>
              <a:rPr lang="en-US" sz="2200" kern="1200" dirty="0" err="1">
                <a:solidFill>
                  <a:schemeClr val="tx1"/>
                </a:solidFill>
                <a:latin typeface="Montserrat" panose="02000505000000020004"/>
              </a:rPr>
              <a:t>Internationalisation</a:t>
            </a:r>
            <a:r>
              <a:rPr lang="en-US" sz="2200" kern="1200" dirty="0">
                <a:solidFill>
                  <a:schemeClr val="tx1"/>
                </a:solidFill>
                <a:latin typeface="Montserrat" panose="02000505000000020004"/>
              </a:rPr>
              <a:t> important in most </a:t>
            </a:r>
            <a:r>
              <a:rPr lang="en-US" sz="2200" kern="1200" dirty="0" err="1">
                <a:solidFill>
                  <a:schemeClr val="tx1"/>
                </a:solidFill>
                <a:latin typeface="Montserrat" panose="02000505000000020004"/>
              </a:rPr>
              <a:t>programmes</a:t>
            </a:r>
            <a:r>
              <a:rPr lang="en-US" sz="2200" kern="1200" dirty="0">
                <a:solidFill>
                  <a:schemeClr val="tx1"/>
                </a:solidFill>
                <a:latin typeface="Montserrat" panose="02000505000000020004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kern="1200" dirty="0">
                <a:solidFill>
                  <a:schemeClr val="tx1"/>
                </a:solidFill>
                <a:latin typeface="Montserrat" panose="02000505000000020004"/>
              </a:rPr>
              <a:t>Increasing professionalization of cluster and development of business support services as non-monetary supports.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Montserrat" panose="02000505000000020004"/>
              </a:rPr>
              <a:t>Majority of cluster </a:t>
            </a:r>
            <a:r>
              <a:rPr lang="en-US" sz="2200" dirty="0" err="1">
                <a:latin typeface="Montserrat" panose="02000505000000020004"/>
              </a:rPr>
              <a:t>programmes</a:t>
            </a:r>
            <a:r>
              <a:rPr lang="en-US" sz="2200" dirty="0">
                <a:latin typeface="Montserrat" panose="02000505000000020004"/>
              </a:rPr>
              <a:t> are </a:t>
            </a:r>
            <a:r>
              <a:rPr lang="en-US" sz="2200" b="1" i="1" dirty="0">
                <a:solidFill>
                  <a:srgbClr val="C00000"/>
                </a:solidFill>
                <a:latin typeface="Montserrat" panose="02000505000000020004"/>
              </a:rPr>
              <a:t>well linked to national or regional specialization or innovation strategies</a:t>
            </a:r>
            <a:endParaRPr lang="en-US" sz="2200" b="1" i="1" kern="1200" dirty="0">
              <a:solidFill>
                <a:srgbClr val="C00000"/>
              </a:solidFill>
              <a:latin typeface="Montserrat" panose="02000505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87157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07F126-B7C5-48FE-9F19-6E1A3B8D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717284"/>
            <a:ext cx="7920000" cy="952728"/>
          </a:xfrm>
        </p:spPr>
        <p:txBody>
          <a:bodyPr/>
          <a:lstStyle/>
          <a:p>
            <a:r>
              <a:rPr lang="en-IE" b="1" dirty="0">
                <a:solidFill>
                  <a:srgbClr val="00B050"/>
                </a:solidFill>
              </a:rPr>
              <a:t>Ireland</a:t>
            </a:r>
            <a:r>
              <a:rPr lang="en-IE" b="1" dirty="0"/>
              <a:t>  -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20C9D-C046-45B5-89A9-9FA030CB9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1631684"/>
            <a:ext cx="7920000" cy="5226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i="1" dirty="0"/>
              <a:t>Revising</a:t>
            </a:r>
            <a:r>
              <a:rPr lang="en-GB" sz="2400" dirty="0"/>
              <a:t> national cluster policies and programmes and putting new programmes in place.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i="1" dirty="0"/>
              <a:t>Evidence</a:t>
            </a:r>
            <a:r>
              <a:rPr lang="en-GB" sz="2400" dirty="0"/>
              <a:t> in the Action Plans for Jobs (2017) which identify specific areas of focus for different regions</a:t>
            </a:r>
          </a:p>
          <a:p>
            <a:pPr marL="0" indent="0">
              <a:buNone/>
            </a:pPr>
            <a:endParaRPr lang="en-GB" sz="2800" b="1" dirty="0"/>
          </a:p>
          <a:p>
            <a:pPr marL="0" indent="0">
              <a:buNone/>
            </a:pPr>
            <a:r>
              <a:rPr lang="en-GB" sz="2800" b="1" dirty="0"/>
              <a:t>Change in Focus</a:t>
            </a:r>
          </a:p>
          <a:p>
            <a:pPr marL="0" indent="0">
              <a:buNone/>
            </a:pPr>
            <a:r>
              <a:rPr lang="en-GB" sz="2400" dirty="0"/>
              <a:t>To qualify for funding via EU 8</a:t>
            </a:r>
            <a:r>
              <a:rPr lang="en-GB" sz="2400" baseline="30000" dirty="0"/>
              <a:t>th</a:t>
            </a:r>
            <a:r>
              <a:rPr lang="en-GB" sz="2400" dirty="0"/>
              <a:t> framework (Horizon 2020) countries required to have </a:t>
            </a:r>
            <a:r>
              <a:rPr lang="en-GB" sz="2400" i="1" dirty="0"/>
              <a:t>Regional Innovation Strategies for Smart Specialisation</a:t>
            </a:r>
            <a:endParaRPr lang="en-IE" sz="2000" i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/>
              <a:t>Ireland used a </a:t>
            </a:r>
            <a:r>
              <a:rPr lang="en-IE" sz="2400" dirty="0">
                <a:solidFill>
                  <a:srgbClr val="C00000"/>
                </a:solidFill>
              </a:rPr>
              <a:t>National</a:t>
            </a:r>
            <a:r>
              <a:rPr lang="en-IE" sz="2400" dirty="0"/>
              <a:t> Research Prioritization Exercise (NRPE) initiated in 2010 for the RIS3 submission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0422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26A61-0F0A-4BE9-8FD0-E4A25B7BFC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sz="3600" b="1" dirty="0"/>
              <a:t>Clusters &amp; Regions</a:t>
            </a:r>
          </a:p>
        </p:txBody>
      </p:sp>
    </p:spTree>
    <p:extLst>
      <p:ext uri="{BB962C8B-B14F-4D97-AF65-F5344CB8AC3E}">
        <p14:creationId xmlns:p14="http://schemas.microsoft.com/office/powerpoint/2010/main" val="1450697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29" y="908395"/>
            <a:ext cx="7032526" cy="52743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386877F9-5BE4-48FF-A2AA-B8B4EEA1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09" y="229498"/>
            <a:ext cx="7920000" cy="1080000"/>
          </a:xfrm>
        </p:spPr>
        <p:txBody>
          <a:bodyPr/>
          <a:lstStyle/>
          <a:p>
            <a:r>
              <a:rPr lang="en-IE" b="1" dirty="0"/>
              <a:t>Ireland: Cluster Categories</a:t>
            </a:r>
          </a:p>
        </p:txBody>
      </p:sp>
      <p:sp>
        <p:nvSpPr>
          <p:cNvPr id="6" name="Oval 5"/>
          <p:cNvSpPr/>
          <p:nvPr/>
        </p:nvSpPr>
        <p:spPr>
          <a:xfrm>
            <a:off x="4317358" y="3522443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919242" y="3349484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402709" y="2193673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3795612" y="2280152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249592" y="2762933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550534" y="3349484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238803" y="1326741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631394" y="4363708"/>
            <a:ext cx="601884" cy="54401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784432" y="4695498"/>
            <a:ext cx="601884" cy="54401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483490" y="4147783"/>
            <a:ext cx="601884" cy="54401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220184" y="4363708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238803" y="2641973"/>
            <a:ext cx="601884" cy="54401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2840687" y="1328181"/>
            <a:ext cx="601884" cy="5440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578220" y="3076092"/>
            <a:ext cx="676749" cy="60565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1141098" y="2398904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1738652" y="2273292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554999" y="2870559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2336206" y="2011441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2958379" y="1946133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3645232" y="1632541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1215345" y="3508032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1873655" y="3483592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2611104" y="3716828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1088020" y="4674619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088019" y="5404638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4332085" y="1608121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4907217" y="1248928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5547169" y="1004721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6144260" y="1215741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6164679" y="1806264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6831506" y="1646549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6818585" y="972559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7458998" y="972558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7389087" y="2571021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6824498" y="2548801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6036920" y="3148639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4985474" y="1862556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6329366" y="3681747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6905206" y="3681746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7412504" y="4110367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7392546" y="5485806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6805664" y="5485806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4394701" y="5485805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3334702" y="4975037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3491720" y="4318382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4108733" y="4937693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4439528" y="4421581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4714426" y="4965657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5606916" y="5065613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6144259" y="4691793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5467955" y="3765779"/>
            <a:ext cx="549797" cy="486137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FE8D1B-D062-404A-9930-6BCD74027581}"/>
              </a:ext>
            </a:extLst>
          </p:cNvPr>
          <p:cNvSpPr txBox="1"/>
          <p:nvPr/>
        </p:nvSpPr>
        <p:spPr>
          <a:xfrm>
            <a:off x="766800" y="6488668"/>
            <a:ext cx="487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O’Connor, Doyle &amp; Brosnan, 2017</a:t>
            </a:r>
          </a:p>
        </p:txBody>
      </p:sp>
    </p:spTree>
    <p:extLst>
      <p:ext uri="{BB962C8B-B14F-4D97-AF65-F5344CB8AC3E}">
        <p14:creationId xmlns:p14="http://schemas.microsoft.com/office/powerpoint/2010/main" val="1303917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159307"/>
            <a:ext cx="7920000" cy="838220"/>
          </a:xfrm>
        </p:spPr>
        <p:txBody>
          <a:bodyPr/>
          <a:lstStyle/>
          <a:p>
            <a:r>
              <a:rPr lang="en-GB" b="1" dirty="0"/>
              <a:t>Ireland: Regional Clusters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00" y="6488668"/>
            <a:ext cx="487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O’Connor, Doyle &amp; Brosnan,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81C9D0-1829-4672-9602-35E2C593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07" y="915684"/>
            <a:ext cx="6810849" cy="56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5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85552" y="2499094"/>
            <a:ext cx="35454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WIFI ACCESS</a:t>
            </a:r>
          </a:p>
          <a:p>
            <a:r>
              <a:rPr lang="en-US" dirty="0" smtClean="0"/>
              <a:t>UCC </a:t>
            </a:r>
            <a:r>
              <a:rPr lang="en-US" dirty="0"/>
              <a:t>Guests </a:t>
            </a:r>
          </a:p>
          <a:p>
            <a:r>
              <a:rPr lang="en-US" dirty="0"/>
              <a:t>username: policyforum-nov-17 </a:t>
            </a:r>
          </a:p>
          <a:p>
            <a:r>
              <a:rPr lang="en-US" dirty="0"/>
              <a:t>password: Xqqxkj6q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551" y="3962899"/>
            <a:ext cx="2946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FOLLOW THE FORUM</a:t>
            </a:r>
            <a:endParaRPr lang="en-US" sz="2000" dirty="0" smtClean="0"/>
          </a:p>
          <a:p>
            <a:r>
              <a:rPr lang="en-US" dirty="0" smtClean="0"/>
              <a:t>#</a:t>
            </a:r>
            <a:r>
              <a:rPr lang="en-US" dirty="0" err="1"/>
              <a:t>PolicyForum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/>
              <a:t>CUBSucc</a:t>
            </a:r>
            <a:r>
              <a:rPr lang="en-US" dirty="0"/>
              <a:t> 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20" y="2639419"/>
            <a:ext cx="683301" cy="538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8" y="3962899"/>
            <a:ext cx="907517" cy="7463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638" y="5401689"/>
            <a:ext cx="624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D6001A"/>
                </a:solidFill>
              </a:rPr>
              <a:t>www.cubsucc.com</a:t>
            </a:r>
            <a:r>
              <a:rPr lang="en-US" dirty="0" smtClean="0">
                <a:solidFill>
                  <a:srgbClr val="D6001A"/>
                </a:solidFill>
              </a:rPr>
              <a:t>/re-thinking-</a:t>
            </a:r>
            <a:r>
              <a:rPr lang="en-US" dirty="0" err="1" smtClean="0">
                <a:solidFill>
                  <a:srgbClr val="D6001A"/>
                </a:solidFill>
              </a:rPr>
              <a:t>irish</a:t>
            </a:r>
            <a:r>
              <a:rPr lang="en-US" dirty="0" smtClean="0">
                <a:solidFill>
                  <a:srgbClr val="D6001A"/>
                </a:solidFill>
              </a:rPr>
              <a:t>-economic-development</a:t>
            </a:r>
            <a:r>
              <a:rPr lang="en-US" dirty="0">
                <a:solidFill>
                  <a:srgbClr val="D6001A"/>
                </a:solidFill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6907" y="1186174"/>
            <a:ext cx="545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D6001A"/>
                </a:solidFill>
                <a:latin typeface="Montserrat" charset="0"/>
                <a:ea typeface="Montserrat" charset="0"/>
                <a:cs typeface="Montserrat" charset="0"/>
              </a:rPr>
              <a:t>POLICY FORUM</a:t>
            </a:r>
          </a:p>
          <a:p>
            <a:r>
              <a:rPr lang="en-US" sz="2400" b="1" dirty="0" smtClean="0"/>
              <a:t>Rethinking Irish Economic Development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44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325" y="1688220"/>
            <a:ext cx="7880465" cy="471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latin typeface="Montserrat" panose="02000505000000020004"/>
                <a:ea typeface="Microsoft Sans Serif" charset="0"/>
                <a:cs typeface="Microsoft Sans Serif" charset="0"/>
              </a:rPr>
              <a:t>Ireland has not done cluster policy (initiatives …)</a:t>
            </a:r>
          </a:p>
          <a:p>
            <a:endParaRPr lang="en-IE" sz="2800" dirty="0">
              <a:latin typeface="Montserrat" panose="02000505000000020004"/>
              <a:ea typeface="Microsoft Sans Serif" charset="0"/>
              <a:cs typeface="Microsoft Sans Serif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b="1" i="1" dirty="0">
                <a:latin typeface="Montserrat" panose="02000505000000020004"/>
                <a:ea typeface="Microsoft Sans Serif" charset="0"/>
                <a:cs typeface="Microsoft Sans Serif" charset="0"/>
              </a:rPr>
              <a:t>8</a:t>
            </a:r>
            <a:r>
              <a:rPr lang="en-IE" sz="2800" dirty="0">
                <a:latin typeface="Montserrat" panose="02000505000000020004"/>
                <a:ea typeface="Microsoft Sans Serif" charset="0"/>
                <a:cs typeface="Microsoft Sans Serif" charset="0"/>
              </a:rPr>
              <a:t> mentions in APJ ’17: Grow sectoral clusters (p41: p70)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800" dirty="0">
              <a:latin typeface="Montserrat" panose="02000505000000020004"/>
              <a:ea typeface="Microsoft Sans Serif" charset="0"/>
              <a:cs typeface="Microsoft Sans Serif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800" dirty="0">
              <a:latin typeface="Montserrat" panose="02000505000000020004"/>
              <a:ea typeface="Microsoft Sans Serif" charset="0"/>
              <a:cs typeface="Microsoft Sans Serif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800" dirty="0">
              <a:latin typeface="Montserrat" panose="02000505000000020004"/>
              <a:ea typeface="Microsoft Sans Serif" charset="0"/>
              <a:cs typeface="Microsoft Sans Serif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800" dirty="0">
              <a:latin typeface="Montserrat" panose="02000505000000020004"/>
              <a:ea typeface="Microsoft Sans Serif" charset="0"/>
              <a:cs typeface="Microsoft Sans Serif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2800" dirty="0">
              <a:latin typeface="Montserrat" panose="02000505000000020004"/>
              <a:ea typeface="Microsoft Sans Serif" charset="0"/>
              <a:cs typeface="Microsoft Sans Serif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2800" dirty="0">
                <a:latin typeface="Montserrat" panose="02000505000000020004"/>
                <a:ea typeface="Microsoft Sans Serif" charset="0"/>
                <a:cs typeface="Microsoft Sans Serif" charset="0"/>
              </a:rPr>
              <a:t>Meaningful development / implementation  </a:t>
            </a:r>
            <a:endParaRPr lang="en-IE" sz="2500" dirty="0">
              <a:latin typeface="Montserrat" panose="02000505000000020004"/>
              <a:ea typeface="Microsoft Sans Serif" charset="0"/>
              <a:cs typeface="Microsoft Sans Serif" charset="0"/>
            </a:endParaRPr>
          </a:p>
          <a:p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26325" y="878511"/>
            <a:ext cx="7590677" cy="67029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272727"/>
                </a:solidFill>
                <a:latin typeface="Montserrat"/>
                <a:ea typeface="+mj-ea"/>
                <a:cs typeface="Montserrat"/>
              </a:defRPr>
            </a:lvl1pPr>
          </a:lstStyle>
          <a:p>
            <a:r>
              <a:rPr lang="en-US" sz="3600" b="1" dirty="0">
                <a:ea typeface="Microsoft Sans Serif" charset="0"/>
                <a:cs typeface="Microsoft Sans Serif" charset="0"/>
              </a:rPr>
              <a:t>Irish Cluster Policy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18C4C93E-42C0-43FE-B359-7F468775D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25" y="3552523"/>
            <a:ext cx="6638808" cy="19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3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Chap 9: </a:t>
            </a:r>
            <a:r>
              <a:rPr lang="en-GB" b="1" u="sng" dirty="0"/>
              <a:t>Strengthening Clusters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154" y="2082606"/>
            <a:ext cx="7035952" cy="20203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A29079-E47C-4CEB-960E-D09D3AE5D5D2}"/>
              </a:ext>
            </a:extLst>
          </p:cNvPr>
          <p:cNvGrpSpPr/>
          <p:nvPr/>
        </p:nvGrpSpPr>
        <p:grpSpPr>
          <a:xfrm>
            <a:off x="859647" y="5924435"/>
            <a:ext cx="1423616" cy="750135"/>
            <a:chOff x="2909123" y="1067227"/>
            <a:chExt cx="1731672" cy="8302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9B42276-FBE5-4B29-B6C9-E9543695D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4270" y="1067227"/>
              <a:ext cx="546525" cy="830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4878746-40D7-412B-AD2D-6ADD21C38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9123" y="1199218"/>
              <a:ext cx="975991" cy="566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26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290199"/>
            <a:ext cx="7920000" cy="1292339"/>
          </a:xfrm>
        </p:spPr>
        <p:txBody>
          <a:bodyPr/>
          <a:lstStyle/>
          <a:p>
            <a:r>
              <a:rPr lang="en-GB" b="1" dirty="0"/>
              <a:t>Cluster Policy Ireland?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407190"/>
            <a:ext cx="7920000" cy="4851247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Bottom-up, decentralized approach of Cluster Initiatives.  Region perspective </a:t>
            </a:r>
            <a:r>
              <a:rPr lang="en-GB" sz="2400" i="1" dirty="0"/>
              <a:t>&amp;</a:t>
            </a:r>
            <a:r>
              <a:rPr lang="en-GB" sz="2400" dirty="0"/>
              <a:t> outward focussed</a:t>
            </a:r>
          </a:p>
          <a:p>
            <a:r>
              <a:rPr lang="en-GB" sz="2400" dirty="0"/>
              <a:t>Historically, answering a different question. Building FDI further ….</a:t>
            </a:r>
          </a:p>
          <a:p>
            <a:r>
              <a:rPr lang="en-GB" sz="2400" dirty="0"/>
              <a:t>BUT </a:t>
            </a:r>
            <a:r>
              <a:rPr lang="en-GB" sz="2400" b="1" dirty="0">
                <a:solidFill>
                  <a:srgbClr val="C00000"/>
                </a:solidFill>
              </a:rPr>
              <a:t>revising</a:t>
            </a:r>
            <a:r>
              <a:rPr lang="en-GB" sz="2400" dirty="0"/>
              <a:t> National Cluster Policy … can</a:t>
            </a:r>
          </a:p>
          <a:p>
            <a:pPr lvl="1"/>
            <a:r>
              <a:rPr lang="en-GB" sz="2400" dirty="0"/>
              <a:t>Develop further connections for exporting SMEs</a:t>
            </a:r>
          </a:p>
          <a:p>
            <a:pPr lvl="1"/>
            <a:r>
              <a:rPr lang="en-GB" sz="2400" dirty="0"/>
              <a:t>See cluster boundaries beyond Ireland</a:t>
            </a:r>
          </a:p>
          <a:p>
            <a:r>
              <a:rPr lang="en-GB" sz="2400" dirty="0"/>
              <a:t>APJ - Using </a:t>
            </a:r>
            <a:r>
              <a:rPr lang="en-GB" sz="2400" i="1" dirty="0"/>
              <a:t>cluster</a:t>
            </a:r>
            <a:r>
              <a:rPr lang="en-GB" sz="2400" dirty="0"/>
              <a:t> outside its meaning – </a:t>
            </a:r>
            <a:r>
              <a:rPr lang="en-GB" sz="2400" b="1" i="1" dirty="0"/>
              <a:t>not</a:t>
            </a:r>
            <a:r>
              <a:rPr lang="en-GB" sz="2400" dirty="0"/>
              <a:t> </a:t>
            </a:r>
            <a:r>
              <a:rPr lang="en-US" sz="2400" b="1" i="1" dirty="0">
                <a:solidFill>
                  <a:srgbClr val="C00000"/>
                </a:solidFill>
              </a:rPr>
              <a:t>linked to national or regional specialization, RIS3, or innovation strategies.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Could use revision of National Policy to bring </a:t>
            </a:r>
            <a:r>
              <a:rPr lang="en-US" sz="2400" b="1" dirty="0">
                <a:solidFill>
                  <a:srgbClr val="C00000"/>
                </a:solidFill>
              </a:rPr>
              <a:t>greater coherence </a:t>
            </a:r>
            <a:r>
              <a:rPr lang="en-US" sz="2400" dirty="0">
                <a:solidFill>
                  <a:schemeClr val="tx1"/>
                </a:solidFill>
              </a:rPr>
              <a:t>across policy range – innovation, regional development, via regions.</a:t>
            </a:r>
          </a:p>
        </p:txBody>
      </p:sp>
    </p:spTree>
    <p:extLst>
      <p:ext uri="{BB962C8B-B14F-4D97-AF65-F5344CB8AC3E}">
        <p14:creationId xmlns:p14="http://schemas.microsoft.com/office/powerpoint/2010/main" val="4052303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F46C6A-6F5C-4106-9E10-7A130437AD0F}"/>
              </a:ext>
            </a:extLst>
          </p:cNvPr>
          <p:cNvSpPr txBox="1"/>
          <p:nvPr/>
        </p:nvSpPr>
        <p:spPr>
          <a:xfrm>
            <a:off x="492790" y="2765101"/>
            <a:ext cx="74849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kern="1200" dirty="0">
                <a:solidFill>
                  <a:schemeClr val="bg1"/>
                </a:solidFill>
                <a:latin typeface="Montserrat" panose="02000505000000020004"/>
              </a:rPr>
              <a:t>Questions, Comments;</a:t>
            </a:r>
          </a:p>
          <a:p>
            <a:endParaRPr lang="en-US" sz="5400" b="1" dirty="0">
              <a:solidFill>
                <a:schemeClr val="bg1"/>
              </a:solidFill>
              <a:latin typeface="Montserrat" panose="02000505000000020004"/>
            </a:endParaRPr>
          </a:p>
          <a:p>
            <a:r>
              <a:rPr lang="en-US" sz="5400" b="1" dirty="0">
                <a:solidFill>
                  <a:schemeClr val="bg1"/>
                </a:solidFill>
                <a:latin typeface="Montserrat" panose="02000505000000020004"/>
              </a:rPr>
              <a:t>e.doyle@ucc.ie</a:t>
            </a:r>
            <a:endParaRPr lang="en-US" sz="5400" b="1" kern="1200" dirty="0">
              <a:solidFill>
                <a:schemeClr val="bg1"/>
              </a:solidFill>
              <a:latin typeface="Montserrat" panose="02000505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06147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99FCC2F-1BD3-46CC-AAA2-21181AB22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737" y="833885"/>
            <a:ext cx="7080883" cy="59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8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E01F6-CF02-4C8A-A19D-CD47DFD5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1209859"/>
            <a:ext cx="7920000" cy="1080000"/>
          </a:xfrm>
        </p:spPr>
        <p:txBody>
          <a:bodyPr>
            <a:normAutofit fontScale="90000"/>
          </a:bodyPr>
          <a:lstStyle/>
          <a:p>
            <a:r>
              <a:rPr lang="en-IE" sz="3200" b="1" i="1" dirty="0"/>
              <a:t>Latest</a:t>
            </a:r>
            <a:r>
              <a:rPr lang="en-IE" sz="3200" b="1" dirty="0"/>
              <a:t> Policy Evolution:</a:t>
            </a:r>
            <a:br>
              <a:rPr lang="en-IE" sz="3200" b="1" dirty="0"/>
            </a:br>
            <a:r>
              <a:rPr lang="en-IE" sz="3200" b="1" dirty="0"/>
              <a:t>Q: How to account for </a:t>
            </a:r>
            <a:r>
              <a:rPr lang="en-IE" sz="3200" b="1" i="1" dirty="0">
                <a:solidFill>
                  <a:srgbClr val="C00000"/>
                </a:solidFill>
              </a:rPr>
              <a:t>cluster stage</a:t>
            </a:r>
            <a:r>
              <a:rPr lang="en-IE" sz="3200" b="1" i="1" dirty="0"/>
              <a:t> </a:t>
            </a:r>
            <a:r>
              <a:rPr lang="en-IE" sz="3200" b="1" dirty="0"/>
              <a:t>in improving locations’ competitiveness?</a:t>
            </a:r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E4BB5E9-808B-477B-83DA-134930B1F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823" y="2289859"/>
            <a:ext cx="7653194" cy="33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10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C7B356-8C31-409B-9081-532FB9A0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580279"/>
            <a:ext cx="7920000" cy="1080000"/>
          </a:xfrm>
        </p:spPr>
        <p:txBody>
          <a:bodyPr>
            <a:normAutofit/>
          </a:bodyPr>
          <a:lstStyle/>
          <a:p>
            <a:r>
              <a:rPr lang="en-IE" sz="3200" b="1" dirty="0"/>
              <a:t>Tools in Cluster Initiatives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C86699-4E98-438B-AB6E-BCDF61CD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1" y="1660279"/>
            <a:ext cx="8030774" cy="4068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D27D3C-5E96-4C94-AC78-D0B2499C3948}"/>
              </a:ext>
            </a:extLst>
          </p:cNvPr>
          <p:cNvSpPr txBox="1"/>
          <p:nvPr/>
        </p:nvSpPr>
        <p:spPr>
          <a:xfrm>
            <a:off x="711776" y="6078682"/>
            <a:ext cx="589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World Bank Approach</a:t>
            </a: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6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85552" y="2499094"/>
            <a:ext cx="35454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WIFI ACCESS</a:t>
            </a:r>
          </a:p>
          <a:p>
            <a:r>
              <a:rPr lang="en-US" dirty="0" smtClean="0"/>
              <a:t>UCC </a:t>
            </a:r>
            <a:r>
              <a:rPr lang="en-US" dirty="0"/>
              <a:t>Guests </a:t>
            </a:r>
          </a:p>
          <a:p>
            <a:r>
              <a:rPr lang="en-US" dirty="0"/>
              <a:t>username: policyforum-nov-17 </a:t>
            </a:r>
          </a:p>
          <a:p>
            <a:r>
              <a:rPr lang="en-US" dirty="0"/>
              <a:t>password: Xqqxkj6q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85551" y="3962899"/>
            <a:ext cx="2946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FOLLOW THE FORUM</a:t>
            </a:r>
            <a:endParaRPr lang="en-US" sz="2000" dirty="0" smtClean="0"/>
          </a:p>
          <a:p>
            <a:r>
              <a:rPr lang="en-US" dirty="0" smtClean="0"/>
              <a:t>#</a:t>
            </a:r>
            <a:r>
              <a:rPr lang="en-US" dirty="0" err="1"/>
              <a:t>PolicyForum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/>
              <a:t>CUBSucc</a:t>
            </a:r>
            <a:r>
              <a:rPr lang="en-US" dirty="0"/>
              <a:t> 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20" y="2639419"/>
            <a:ext cx="683301" cy="538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08" y="3962899"/>
            <a:ext cx="907517" cy="7463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638" y="5401689"/>
            <a:ext cx="624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D6001A"/>
                </a:solidFill>
              </a:rPr>
              <a:t>www.cubsucc.com</a:t>
            </a:r>
            <a:r>
              <a:rPr lang="en-US" dirty="0" smtClean="0">
                <a:solidFill>
                  <a:srgbClr val="D6001A"/>
                </a:solidFill>
              </a:rPr>
              <a:t>/re-thinking-</a:t>
            </a:r>
            <a:r>
              <a:rPr lang="en-US" dirty="0" err="1" smtClean="0">
                <a:solidFill>
                  <a:srgbClr val="D6001A"/>
                </a:solidFill>
              </a:rPr>
              <a:t>irish</a:t>
            </a:r>
            <a:r>
              <a:rPr lang="en-US" dirty="0" smtClean="0">
                <a:solidFill>
                  <a:srgbClr val="D6001A"/>
                </a:solidFill>
              </a:rPr>
              <a:t>-economic-development</a:t>
            </a:r>
            <a:r>
              <a:rPr lang="en-US" dirty="0">
                <a:solidFill>
                  <a:srgbClr val="D6001A"/>
                </a:solidFill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6907" y="1186174"/>
            <a:ext cx="5458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D6001A"/>
                </a:solidFill>
                <a:latin typeface="Montserrat" charset="0"/>
                <a:ea typeface="Montserrat" charset="0"/>
                <a:cs typeface="Montserrat" charset="0"/>
              </a:rPr>
              <a:t>POLICY FORUM</a:t>
            </a:r>
          </a:p>
          <a:p>
            <a:r>
              <a:rPr lang="en-US" sz="2400" b="1" dirty="0" smtClean="0"/>
              <a:t>Rethinking Irish Economic Development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44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1154" y="856527"/>
            <a:ext cx="6107056" cy="1443292"/>
          </a:xfrm>
        </p:spPr>
        <p:txBody>
          <a:bodyPr>
            <a:noAutofit/>
          </a:bodyPr>
          <a:lstStyle/>
          <a:p>
            <a:pPr algn="ctr"/>
            <a:r>
              <a:rPr lang="en-IE" sz="4000" b="1" dirty="0"/>
              <a:t>Irish Cluster Policy: </a:t>
            </a:r>
            <a:r>
              <a:rPr lang="en-IE" sz="3600" b="1" dirty="0"/>
              <a:t/>
            </a:r>
            <a:br>
              <a:rPr lang="en-IE" sz="3600" b="1" dirty="0"/>
            </a:br>
            <a:r>
              <a:rPr lang="en-IE" sz="3600" b="1" dirty="0"/>
              <a:t>A Discredited Idea or the Way Forward?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1154" y="2552699"/>
            <a:ext cx="6120000" cy="220449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en-GB" b="1" i="1" dirty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en-GB" b="1" i="1" dirty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GB" sz="2000" b="1" i="1" dirty="0">
                <a:latin typeface="Calibri" panose="020F0502020204030204" pitchFamily="34" charset="0"/>
              </a:rPr>
              <a:t>Eleanor Doyle </a:t>
            </a:r>
          </a:p>
          <a:p>
            <a:pPr algn="ctr">
              <a:spcBef>
                <a:spcPts val="0"/>
              </a:spcBef>
            </a:pPr>
            <a:r>
              <a:rPr lang="en-GB" sz="2000" b="1" i="1" dirty="0">
                <a:latin typeface="Calibri" panose="020F0502020204030204" pitchFamily="34" charset="0"/>
              </a:rPr>
              <a:t>Competitiveness Institute, Dept. of Economics, </a:t>
            </a:r>
          </a:p>
          <a:p>
            <a:pPr algn="ctr">
              <a:spcBef>
                <a:spcPts val="0"/>
              </a:spcBef>
            </a:pPr>
            <a:r>
              <a:rPr lang="en-GB" sz="2000" b="1" i="1" dirty="0">
                <a:latin typeface="Calibri" panose="020F0502020204030204" pitchFamily="34" charset="0"/>
              </a:rPr>
              <a:t>Cork University Business School, UCC.</a:t>
            </a:r>
          </a:p>
          <a:p>
            <a:endParaRPr lang="en-GB" sz="1600" b="1" dirty="0">
              <a:latin typeface="+mn-lt"/>
            </a:endParaRP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29154" y="58968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IE" b="1" dirty="0">
                <a:solidFill>
                  <a:srgbClr val="FFFF00"/>
                </a:solidFill>
              </a:rPr>
              <a:t>Policy Forum UCC</a:t>
            </a:r>
            <a:br>
              <a:rPr lang="en-IE" b="1" dirty="0">
                <a:solidFill>
                  <a:srgbClr val="FFFF00"/>
                </a:solidFill>
              </a:rPr>
            </a:br>
            <a:r>
              <a:rPr lang="en-IE" b="1" dirty="0">
                <a:solidFill>
                  <a:srgbClr val="FFFF00"/>
                </a:solidFill>
              </a:rPr>
              <a:t>November 3</a:t>
            </a:r>
            <a:r>
              <a:rPr lang="en-IE" b="1" baseline="30000" dirty="0">
                <a:solidFill>
                  <a:srgbClr val="FFFF00"/>
                </a:solidFill>
              </a:rPr>
              <a:t>rd</a:t>
            </a:r>
            <a:r>
              <a:rPr lang="en-IE" b="1" dirty="0">
                <a:solidFill>
                  <a:srgbClr val="FFFF00"/>
                </a:solidFill>
              </a:rPr>
              <a:t> 2017</a:t>
            </a:r>
            <a:br>
              <a:rPr lang="en-IE" b="1" dirty="0">
                <a:solidFill>
                  <a:srgbClr val="FFFF00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192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572" y="942376"/>
            <a:ext cx="7668228" cy="1080000"/>
          </a:xfrm>
        </p:spPr>
        <p:txBody>
          <a:bodyPr/>
          <a:lstStyle/>
          <a:p>
            <a:r>
              <a:rPr lang="en-US" b="1" dirty="0">
                <a:latin typeface="Montserrat" panose="02000505000000020004" pitchFamily="2" charset="0"/>
                <a:ea typeface="Microsoft Sans Serif" charset="0"/>
                <a:cs typeface="Microsoft Sans Serif" charset="0"/>
              </a:rPr>
              <a:t>Context …</a:t>
            </a:r>
            <a:endParaRPr lang="en-US" b="1" i="1" dirty="0">
              <a:latin typeface="Montserrat" panose="02000505000000020004" pitchFamily="2" charset="0"/>
              <a:ea typeface="Microsoft Sans Serif" charset="0"/>
              <a:cs typeface="Microsoft Sans Serif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8572" y="2222339"/>
            <a:ext cx="7668228" cy="4012205"/>
          </a:xfrm>
        </p:spPr>
        <p:txBody>
          <a:bodyPr>
            <a:norm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Montserrat" panose="02000505000000020004" pitchFamily="2" charset="0"/>
                <a:ea typeface="Microsoft Sans Serif" charset="0"/>
                <a:cs typeface="Microsoft Sans Serif" charset="0"/>
              </a:rPr>
              <a:t>Clusters – background &amp; current picture</a:t>
            </a:r>
          </a:p>
          <a:p>
            <a:pPr lvl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Montserrat" panose="02000505000000020004" pitchFamily="2" charset="0"/>
              <a:ea typeface="Microsoft Sans Serif" charset="0"/>
              <a:cs typeface="Microsoft Sans Serif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Montserrat" panose="02000505000000020004" pitchFamily="2" charset="0"/>
                <a:ea typeface="Microsoft Sans Serif" charset="0"/>
                <a:cs typeface="Microsoft Sans Serif" charset="0"/>
              </a:rPr>
              <a:t>How Cluster Policy is Developed &amp; Implemented</a:t>
            </a:r>
          </a:p>
          <a:p>
            <a:pPr lvl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Montserrat" panose="02000505000000020004" pitchFamily="2" charset="0"/>
              <a:ea typeface="Microsoft Sans Serif" charset="0"/>
              <a:cs typeface="Microsoft Sans Serif" charset="0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Montserrat" panose="02000505000000020004" pitchFamily="2" charset="0"/>
                <a:ea typeface="Microsoft Sans Serif" charset="0"/>
                <a:cs typeface="Microsoft Sans Serif" charset="0"/>
              </a:rPr>
              <a:t>National Cluster picture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GB" sz="2400" dirty="0">
              <a:solidFill>
                <a:prstClr val="black"/>
              </a:solidFill>
              <a:latin typeface="Montserrat" panose="02000505000000020004" pitchFamily="2" charset="0"/>
              <a:ea typeface="Microsoft Sans Serif" charset="0"/>
              <a:cs typeface="Microsoft Sans Serif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400" dirty="0">
                <a:solidFill>
                  <a:prstClr val="black"/>
                </a:solidFill>
                <a:latin typeface="Montserrat" panose="02000505000000020004" pitchFamily="2" charset="0"/>
                <a:ea typeface="Microsoft Sans Serif" charset="0"/>
                <a:cs typeface="Microsoft Sans Serif" charset="0"/>
              </a:rPr>
              <a:t>Some local issues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sz="2000" dirty="0">
              <a:solidFill>
                <a:prstClr val="black"/>
              </a:solidFill>
              <a:latin typeface="Microsoft Sans Serif" charset="0"/>
              <a:ea typeface="Microsoft Sans Serif" charset="0"/>
              <a:cs typeface="Microsoft Sans Serif" charset="0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</a:pPr>
            <a:endParaRPr lang="en-US" sz="2800" dirty="0">
              <a:solidFill>
                <a:prstClr val="black"/>
              </a:solidFill>
              <a:latin typeface="Microsoft Sans Serif" charset="0"/>
              <a:ea typeface="Microsoft Sans Serif" charset="0"/>
              <a:cs typeface="Microsoft Sans Serif" charset="0"/>
            </a:endParaRPr>
          </a:p>
          <a:p>
            <a:endParaRPr lang="en-US" dirty="0">
              <a:latin typeface="Microsoft Sans Serif" charset="0"/>
              <a:ea typeface="Microsoft Sans Serif" charset="0"/>
              <a:cs typeface="Microsoft Sans Seri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4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D4B8DF-3FAB-4A05-95BE-8C36F75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Cluster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CA28C4-AAA4-47AC-AC38-A03151F1F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1982113"/>
            <a:ext cx="7199978" cy="3987733"/>
          </a:xfrm>
        </p:spPr>
        <p:txBody>
          <a:bodyPr>
            <a:normAutofit/>
          </a:bodyPr>
          <a:lstStyle/>
          <a:p>
            <a:r>
              <a:rPr lang="en-IE" sz="2400" dirty="0"/>
              <a:t>geographic concentrations of </a:t>
            </a:r>
            <a:r>
              <a:rPr lang="en-IE" sz="2400" b="1" dirty="0">
                <a:solidFill>
                  <a:srgbClr val="C00000"/>
                </a:solidFill>
              </a:rPr>
              <a:t>interconnected</a:t>
            </a:r>
            <a:r>
              <a:rPr lang="en-IE" sz="2400" dirty="0"/>
              <a:t> companies, specialised suppliers, service providers, firms in related industries, and </a:t>
            </a:r>
            <a:r>
              <a:rPr lang="en-IE" sz="2400" b="1" dirty="0">
                <a:solidFill>
                  <a:srgbClr val="C00000"/>
                </a:solidFill>
              </a:rPr>
              <a:t>associated</a:t>
            </a:r>
            <a:r>
              <a:rPr lang="en-IE" sz="2400" dirty="0"/>
              <a:t> institutions (for example universities, standards agencies, and trade associations) in particular </a:t>
            </a:r>
            <a:r>
              <a:rPr lang="en-IE" sz="2400" b="1" dirty="0">
                <a:solidFill>
                  <a:srgbClr val="C00000"/>
                </a:solidFill>
              </a:rPr>
              <a:t>fields</a:t>
            </a:r>
            <a:r>
              <a:rPr lang="en-IE" sz="2400" dirty="0"/>
              <a:t> that compete but also co-operate (1990; 1998 p197)</a:t>
            </a:r>
          </a:p>
        </p:txBody>
      </p:sp>
    </p:spTree>
    <p:extLst>
      <p:ext uri="{BB962C8B-B14F-4D97-AF65-F5344CB8AC3E}">
        <p14:creationId xmlns:p14="http://schemas.microsoft.com/office/powerpoint/2010/main" val="874713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C493C-3217-4301-8AA6-87FB0F61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534080"/>
            <a:ext cx="7920000" cy="1080000"/>
          </a:xfrm>
        </p:spPr>
        <p:txBody>
          <a:bodyPr/>
          <a:lstStyle/>
          <a:p>
            <a:r>
              <a:rPr lang="en-IE" b="1" dirty="0"/>
              <a:t>If Cluster is answer … what’s the 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C90A59-1B47-4EA2-AF45-94AF6EC50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1797627"/>
            <a:ext cx="7920000" cy="5060373"/>
          </a:xfrm>
        </p:spPr>
        <p:txBody>
          <a:bodyPr>
            <a:normAutofit/>
          </a:bodyPr>
          <a:lstStyle/>
          <a:p>
            <a:r>
              <a:rPr lang="en-IE" sz="2400" b="1" dirty="0"/>
              <a:t>Observation:</a:t>
            </a:r>
            <a:r>
              <a:rPr lang="en-IE" sz="2400" dirty="0"/>
              <a:t> success of </a:t>
            </a:r>
            <a:r>
              <a:rPr lang="en-IE" sz="2400" i="1" dirty="0"/>
              <a:t>places</a:t>
            </a:r>
            <a:r>
              <a:rPr lang="en-IE" sz="2400" dirty="0"/>
              <a:t> in specific activity i.e. international exporting success</a:t>
            </a:r>
          </a:p>
          <a:p>
            <a:pPr lvl="1"/>
            <a:r>
              <a:rPr lang="en-IE" sz="2400" dirty="0"/>
              <a:t>Cluster outcome: set of conditions </a:t>
            </a:r>
          </a:p>
          <a:p>
            <a:pPr marL="457200" lvl="1" indent="0">
              <a:buNone/>
            </a:pPr>
            <a:endParaRPr lang="en-IE" sz="2400" dirty="0"/>
          </a:p>
          <a:p>
            <a:pPr marL="457200" lvl="1" indent="0">
              <a:buNone/>
            </a:pPr>
            <a:endParaRPr lang="en-IE" sz="2400" dirty="0"/>
          </a:p>
          <a:p>
            <a:pPr marL="457200" lvl="1" indent="0">
              <a:buNone/>
            </a:pPr>
            <a:endParaRPr lang="en-IE" sz="2400" dirty="0"/>
          </a:p>
          <a:p>
            <a:pPr marL="457200" lvl="1" indent="0">
              <a:buNone/>
            </a:pPr>
            <a:endParaRPr lang="en-IE" sz="2400" dirty="0"/>
          </a:p>
          <a:p>
            <a:pPr marL="457200" lvl="1" indent="0">
              <a:buNone/>
            </a:pPr>
            <a:endParaRPr lang="en-IE" sz="2400" dirty="0"/>
          </a:p>
          <a:p>
            <a:pPr lvl="1"/>
            <a:endParaRPr lang="en-IE" sz="2400" dirty="0"/>
          </a:p>
          <a:p>
            <a:r>
              <a:rPr lang="en-IE" sz="2400" b="1" dirty="0"/>
              <a:t>Q: </a:t>
            </a:r>
            <a:r>
              <a:rPr lang="en-IE" sz="2400" dirty="0"/>
              <a:t>What set of conditions explain a location’s success in </a:t>
            </a:r>
            <a:r>
              <a:rPr lang="en-IE" sz="2400" b="1" dirty="0">
                <a:solidFill>
                  <a:srgbClr val="C00000"/>
                </a:solidFill>
              </a:rPr>
              <a:t>internationally successful </a:t>
            </a:r>
            <a:r>
              <a:rPr lang="en-IE" sz="2400" dirty="0"/>
              <a:t>activities?</a:t>
            </a:r>
          </a:p>
          <a:p>
            <a:pPr lvl="1"/>
            <a:endParaRPr lang="en-IE" sz="2000" dirty="0"/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F10FBA-90EB-44A3-AC01-77A4C529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631" y="3077849"/>
            <a:ext cx="3854369" cy="263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801" y="3244722"/>
            <a:ext cx="452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IE" sz="2400" b="1" i="1" dirty="0">
                <a:latin typeface="Montserrat" panose="02000505000000020004" pitchFamily="2" charset="0"/>
              </a:rPr>
              <a:t>Strong</a:t>
            </a:r>
            <a:r>
              <a:rPr lang="en-IE" sz="2400" b="1" dirty="0">
                <a:latin typeface="Montserrat" panose="02000505000000020004" pitchFamily="2" charset="0"/>
              </a:rPr>
              <a:t> clusters </a:t>
            </a:r>
            <a:r>
              <a:rPr lang="en-IE" sz="2400" dirty="0">
                <a:latin typeface="Montserrat" panose="02000505000000020004" pitchFamily="2" charset="0"/>
              </a:rPr>
              <a:t>feature </a:t>
            </a:r>
            <a:r>
              <a:rPr lang="en-IE" sz="2400" dirty="0" err="1">
                <a:latin typeface="Montserrat" panose="02000505000000020004" pitchFamily="2" charset="0"/>
              </a:rPr>
              <a:t>co’s</a:t>
            </a:r>
            <a:endParaRPr lang="en-IE" sz="2400" dirty="0">
              <a:latin typeface="Montserrat" panose="02000505000000020004" pitchFamily="2" charset="0"/>
            </a:endParaRPr>
          </a:p>
          <a:p>
            <a:pPr lvl="1"/>
            <a:r>
              <a:rPr lang="en-IE" sz="2400" dirty="0">
                <a:latin typeface="Montserrat" panose="02000505000000020004" pitchFamily="2" charset="0"/>
              </a:rPr>
              <a:t>- Higher productivity </a:t>
            </a:r>
          </a:p>
          <a:p>
            <a:pPr lvl="1"/>
            <a:r>
              <a:rPr lang="en-IE" sz="2400" dirty="0">
                <a:latin typeface="Montserrat" panose="02000505000000020004" pitchFamily="2" charset="0"/>
              </a:rPr>
              <a:t>- Higher rate of start-ups</a:t>
            </a:r>
          </a:p>
          <a:p>
            <a:pPr marL="717550" lvl="1" indent="-260350"/>
            <a:r>
              <a:rPr lang="en-IE" sz="2400" dirty="0">
                <a:latin typeface="Montserrat" panose="02000505000000020004" pitchFamily="2" charset="0"/>
              </a:rPr>
              <a:t>- Higher </a:t>
            </a:r>
            <a:r>
              <a:rPr lang="en-IE" sz="2400" i="1" dirty="0">
                <a:latin typeface="Montserrat" panose="02000505000000020004" pitchFamily="2" charset="0"/>
              </a:rPr>
              <a:t>innovation capacity</a:t>
            </a:r>
          </a:p>
        </p:txBody>
      </p:sp>
    </p:spTree>
    <p:extLst>
      <p:ext uri="{BB962C8B-B14F-4D97-AF65-F5344CB8AC3E}">
        <p14:creationId xmlns:p14="http://schemas.microsoft.com/office/powerpoint/2010/main" val="857306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8222" y="6007025"/>
            <a:ext cx="73957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Co-location of employment &amp; establishments  | Similarities in skill use | Input-Output linkages (national)     </a:t>
            </a:r>
            <a:r>
              <a:rPr lang="en-GB" i="1" dirty="0">
                <a:solidFill>
                  <a:srgbClr val="000000"/>
                </a:solidFill>
                <a:latin typeface="Arial" panose="020B0604020202020204" pitchFamily="34" charset="0"/>
              </a:rPr>
              <a:t>US Cluster Mapping Project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93" y="1189178"/>
            <a:ext cx="6658147" cy="49936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386877F9-5BE4-48FF-A2AA-B8B4EEA1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73" y="436532"/>
            <a:ext cx="7920000" cy="1080000"/>
          </a:xfrm>
        </p:spPr>
        <p:txBody>
          <a:bodyPr/>
          <a:lstStyle/>
          <a:p>
            <a:r>
              <a:rPr lang="en-IE" b="1" dirty="0"/>
              <a:t>Cluster Activity Categories – 51 (</a:t>
            </a:r>
            <a:r>
              <a:rPr lang="en-IE" b="1" dirty="0" err="1"/>
              <a:t>ind</a:t>
            </a:r>
            <a:r>
              <a:rPr lang="en-IE" b="1" dirty="0"/>
              <a:t> + </a:t>
            </a:r>
            <a:r>
              <a:rPr lang="en-IE" b="1" dirty="0" err="1"/>
              <a:t>ser</a:t>
            </a:r>
            <a:r>
              <a:rPr lang="en-IE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2901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C493C-3217-4301-8AA6-87FB0F61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77" y="642421"/>
            <a:ext cx="7920000" cy="1080000"/>
          </a:xfrm>
        </p:spPr>
        <p:txBody>
          <a:bodyPr/>
          <a:lstStyle/>
          <a:p>
            <a:r>
              <a:rPr lang="en-IE" b="1" dirty="0"/>
              <a:t>POLICY Evolution of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C90A59-1B47-4EA2-AF45-94AF6EC50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0" y="1797627"/>
            <a:ext cx="7920000" cy="5060373"/>
          </a:xfrm>
        </p:spPr>
        <p:txBody>
          <a:bodyPr>
            <a:normAutofit/>
          </a:bodyPr>
          <a:lstStyle/>
          <a:p>
            <a:r>
              <a:rPr lang="en-IE" sz="2400" b="1" dirty="0"/>
              <a:t>Q: How to </a:t>
            </a:r>
            <a:r>
              <a:rPr lang="en-IE" sz="2400" b="1" u="sng" dirty="0"/>
              <a:t>improve</a:t>
            </a:r>
            <a:r>
              <a:rPr lang="en-IE" sz="2400" b="1" dirty="0"/>
              <a:t> locations’ competitiveness i.e. for internationally successful businesses?</a:t>
            </a:r>
          </a:p>
          <a:p>
            <a:endParaRPr lang="en-IE" sz="2400" b="1" dirty="0"/>
          </a:p>
          <a:p>
            <a:r>
              <a:rPr lang="en-IE" sz="2400" b="1" dirty="0"/>
              <a:t>A: Cluster Initiatives: </a:t>
            </a:r>
          </a:p>
          <a:p>
            <a:pPr marL="400050" lvl="1" indent="0">
              <a:buNone/>
            </a:pPr>
            <a:r>
              <a:rPr lang="en-IE" sz="2400" dirty="0"/>
              <a:t>organised effort to increase the growth and competitiveness of a cluster within a region, involving cluster firms, government and/or the research community  (Sölvell et al., 2003).</a:t>
            </a:r>
          </a:p>
          <a:p>
            <a:pPr lvl="1"/>
            <a:r>
              <a:rPr lang="en-IE" sz="2400" b="1" dirty="0">
                <a:solidFill>
                  <a:srgbClr val="C00000"/>
                </a:solidFill>
              </a:rPr>
              <a:t>Bridge Builders ….</a:t>
            </a:r>
          </a:p>
          <a:p>
            <a:pPr lvl="1"/>
            <a:endParaRPr lang="en-IE" sz="2000" dirty="0"/>
          </a:p>
          <a:p>
            <a:pPr lvl="1"/>
            <a:endParaRPr lang="en-IE" sz="2000" dirty="0"/>
          </a:p>
          <a:p>
            <a:pPr lvl="1"/>
            <a:endParaRPr lang="en-I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800" y="4869128"/>
            <a:ext cx="2593323" cy="176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20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618285"/>
            <a:ext cx="7920000" cy="1080000"/>
          </a:xfrm>
        </p:spPr>
        <p:txBody>
          <a:bodyPr/>
          <a:lstStyle/>
          <a:p>
            <a:r>
              <a:rPr lang="en-GB" b="1" dirty="0"/>
              <a:t>POLICY -  Cluster Initiatives &amp; Bridge Building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2378" y="2099507"/>
            <a:ext cx="4086384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C00000"/>
                </a:solidFill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IDENTIFY GAPS &amp; TARGET INTERVENTIONS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Cluster businesses: firm to firm local;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Firm-to-Research, firms, research laboratories &amp; HEIs; </a:t>
            </a:r>
            <a:endParaRPr lang="en-GB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spc="-5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Firm-to-Education, i.e. education providers;</a:t>
            </a:r>
            <a:endParaRPr lang="en-GB" spc="-50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Firm-to-Capital, investors - banks, venture capitalists &amp; business angels;</a:t>
            </a:r>
            <a:endParaRPr lang="en-GB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Firm-to-Public actors, exchange between firms and government incl.  gov. agencies; </a:t>
            </a:r>
            <a:endParaRPr lang="en-GB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Firm-to-Cluster, exchange with </a:t>
            </a:r>
            <a:r>
              <a:rPr lang="en-IE" sz="1600" i="1" u="sng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en-IE" sz="1600" dirty="0"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clusters; </a:t>
            </a:r>
            <a:endParaRPr lang="en-GB" dirty="0"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E" b="1" i="1" dirty="0">
                <a:solidFill>
                  <a:srgbClr val="C00000"/>
                </a:solidFill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IE" b="1" dirty="0">
                <a:solidFill>
                  <a:srgbClr val="C00000"/>
                </a:solidFill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Firm-to-Global markets &amp; value chains. </a:t>
            </a:r>
            <a:endParaRPr lang="en-GB" b="1" dirty="0">
              <a:solidFill>
                <a:srgbClr val="C00000"/>
              </a:solidFill>
              <a:latin typeface="Montserrat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221929"/>
            <a:ext cx="3729967" cy="37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98131"/>
      </p:ext>
    </p:extLst>
  </p:cSld>
  <p:clrMapOvr>
    <a:masterClrMapping/>
  </p:clrMapOvr>
</p:sld>
</file>

<file path=ppt/theme/theme1.xml><?xml version="1.0" encoding="utf-8"?>
<a:theme xmlns:a="http://schemas.openxmlformats.org/drawingml/2006/main" name="CUBS_PPT_Template (Template fil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CUBS_PPT_Template (Template file) [Read-Only]" id="{2975BB30-0FFB-42A6-A046-05BDD2578A90}" vid="{5C607244-601C-4AB8-9438-B669DCD06B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CUBS_PPT_Template (Template file)</Template>
  <TotalTime>3233</TotalTime>
  <Words>970</Words>
  <Application>Microsoft Office PowerPoint</Application>
  <PresentationFormat>On-screen Show (4:3)</PresentationFormat>
  <Paragraphs>162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CUBS_PPT_Template (Template file)</vt:lpstr>
      <vt:lpstr>PowerPoint Presentation</vt:lpstr>
      <vt:lpstr>PowerPoint Presentation</vt:lpstr>
      <vt:lpstr>Irish Cluster Policy:  A Discredited Idea or the Way Forward?</vt:lpstr>
      <vt:lpstr>Context …</vt:lpstr>
      <vt:lpstr>Cluster</vt:lpstr>
      <vt:lpstr>If Cluster is answer … what’s the Question?</vt:lpstr>
      <vt:lpstr>Cluster Activity Categories – 51 (ind + ser)</vt:lpstr>
      <vt:lpstr>POLICY Evolution of Question</vt:lpstr>
      <vt:lpstr>POLICY -  Cluster Initiatives &amp; Bridge Building</vt:lpstr>
      <vt:lpstr>POLICY -  Cluster Initiatives &amp; Bridge Building</vt:lpstr>
      <vt:lpstr>CI: Wide Potential of Objectives, Scope, Tools …</vt:lpstr>
      <vt:lpstr>Cluster Policy</vt:lpstr>
      <vt:lpstr>Cluster Policy Approaches</vt:lpstr>
      <vt:lpstr>Phases in Developing Cluster Policy (Initiatives)</vt:lpstr>
      <vt:lpstr>European Cluster Programmes: Findings &amp; Trends 2015 </vt:lpstr>
      <vt:lpstr>Ireland  - Policy</vt:lpstr>
      <vt:lpstr>Clusters &amp; Regions</vt:lpstr>
      <vt:lpstr>Ireland: Cluster Categories</vt:lpstr>
      <vt:lpstr>Ireland: Regional Clusters</vt:lpstr>
      <vt:lpstr>PowerPoint Presentation</vt:lpstr>
      <vt:lpstr>Chap 9: Strengthening Clusters</vt:lpstr>
      <vt:lpstr>Cluster Policy Ireland?</vt:lpstr>
      <vt:lpstr>PowerPoint Presentation</vt:lpstr>
      <vt:lpstr>PowerPoint Presentation</vt:lpstr>
      <vt:lpstr>Latest Policy Evolution: Q: How to account for cluster stage in improving locations’ competitiveness? </vt:lpstr>
      <vt:lpstr>Tools in Cluster Initiatives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the Pillars of Sustainable Development</dc:title>
  <dc:creator>mauricio Perez Alaniz</dc:creator>
  <cp:lastModifiedBy>Computer Centre</cp:lastModifiedBy>
  <cp:revision>126</cp:revision>
  <dcterms:created xsi:type="dcterms:W3CDTF">2017-07-17T16:49:38Z</dcterms:created>
  <dcterms:modified xsi:type="dcterms:W3CDTF">2017-11-02T13:29:51Z</dcterms:modified>
</cp:coreProperties>
</file>